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 varScale="1">
        <p:scale>
          <a:sx n="104" d="100"/>
          <a:sy n="104" d="100"/>
        </p:scale>
        <p:origin x="15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F1D48-3200-FE49-8B95-68FA771DE14E}" type="datetimeFigureOut">
              <a:rPr lang="en-VN" smtClean="0"/>
              <a:t>08/15/2025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D21D2-DC9D-804A-AF81-7FE296FC50D0}" type="slidenum">
              <a:rPr lang="en-VN" smtClean="0"/>
              <a:t>‹nr.›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172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1D2-DC9D-804A-AF81-7FE296FC50D0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853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15/08/2025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‹nr.›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1544" y="5921914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B594A75F-5ECC-91E5-92C8-91CD8A5C88A0}"/>
              </a:ext>
            </a:extLst>
          </p:cNvPr>
          <p:cNvSpPr txBox="1"/>
          <p:nvPr/>
        </p:nvSpPr>
        <p:spPr>
          <a:xfrm>
            <a:off x="661339" y="809747"/>
            <a:ext cx="6244034" cy="633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kumimoji="0" lang="en-US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LOADING OF HEAVY STONES</a:t>
            </a:r>
            <a:endParaRPr lang="en-GB" sz="2000" dirty="0">
              <a:solidFill>
                <a:srgbClr val="44B867"/>
              </a:solidFill>
              <a:effectLst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D738357B-911B-B52C-D942-10D207AC0747}"/>
              </a:ext>
            </a:extLst>
          </p:cNvPr>
          <p:cNvSpPr txBox="1"/>
          <p:nvPr/>
        </p:nvSpPr>
        <p:spPr>
          <a:xfrm>
            <a:off x="661339" y="1229689"/>
            <a:ext cx="1312034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12700" marR="5080" lvl="0" indent="0" fontAlgn="auto"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70C0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GB" dirty="0"/>
              <a:t>Project name:</a:t>
            </a:r>
          </a:p>
          <a:p>
            <a:r>
              <a:rPr lang="en-GB" dirty="0"/>
              <a:t>Commodity: Commodity: Origin: Destination:</a:t>
            </a: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5E34AECF-92C1-5C41-521B-26F777B91F0E}"/>
              </a:ext>
            </a:extLst>
          </p:cNvPr>
          <p:cNvSpPr txBox="1"/>
          <p:nvPr/>
        </p:nvSpPr>
        <p:spPr>
          <a:xfrm>
            <a:off x="2004448" y="1230009"/>
            <a:ext cx="3444567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Gotham" pitchFamily="2" charset="0"/>
                <a:cs typeface="Gotham" pitchFamily="2" charset="0"/>
              </a:rPr>
              <a:t>Greater Changhua</a:t>
            </a:r>
          </a:p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Heavy </a:t>
            </a:r>
            <a:r>
              <a:rPr lang="da-DK" sz="1200" kern="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stones</a:t>
            </a:r>
            <a:endParaRPr kumimoji="0" lang="da-DK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Norway</a:t>
            </a:r>
            <a:endParaRPr kumimoji="0" lang="da-DK" sz="1200" u="none" strike="noStrike" kern="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Taiwan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52" name="object 6">
            <a:extLst>
              <a:ext uri="{FF2B5EF4-FFF2-40B4-BE49-F238E27FC236}">
                <a16:creationId xmlns:a16="http://schemas.microsoft.com/office/drawing/2014/main" id="{98D28345-66D3-7806-EEB3-6A1C1CEE9511}"/>
              </a:ext>
            </a:extLst>
          </p:cNvPr>
          <p:cNvSpPr txBox="1"/>
          <p:nvPr/>
        </p:nvSpPr>
        <p:spPr>
          <a:xfrm>
            <a:off x="661339" y="2250081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32B57-F65F-F6C7-CED4-0B3E12AA09B0}"/>
              </a:ext>
            </a:extLst>
          </p:cNvPr>
          <p:cNvSpPr txBox="1"/>
          <p:nvPr/>
        </p:nvSpPr>
        <p:spPr>
          <a:xfrm>
            <a:off x="1757848" y="2258119"/>
            <a:ext cx="3544865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5080" lvl="0" indent="-228600" defTabSz="914400" eaLnBrk="1" fontAlgn="auto" latinLnBrk="0" hangingPunct="1">
              <a:spcBef>
                <a:spcPts val="126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Vectura/FLS was contracted to charter a dedicated vessel including the loadout option in Norway.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Due to various restrictions, the loaded was done with heavy duly orange-peel grabs.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GB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Vectura did also the project management including risk assessment.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pic>
        <p:nvPicPr>
          <p:cNvPr id="1026" name="Picture 2" descr="Attachments">
            <a:extLst>
              <a:ext uri="{FF2B5EF4-FFF2-40B4-BE49-F238E27FC236}">
                <a16:creationId xmlns:a16="http://schemas.microsoft.com/office/drawing/2014/main" id="{C51C0B4C-166C-2B73-0CA7-34FCA96C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5C15CED-C8C8-39C5-1741-DF2B4609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217E79-7208-BCE6-310E-497D98E1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FA87944-7512-3EBB-D629-5CD810EA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04F7DDFC-3C01-E61A-C9C6-63DF1AA01813}"/>
              </a:ext>
            </a:extLst>
          </p:cNvPr>
          <p:cNvGrpSpPr/>
          <p:nvPr/>
        </p:nvGrpSpPr>
        <p:grpSpPr>
          <a:xfrm>
            <a:off x="6936448" y="809747"/>
            <a:ext cx="4201454" cy="5230105"/>
            <a:chOff x="6496351" y="958259"/>
            <a:chExt cx="4201454" cy="5230105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3BED4962-7304-731D-DAA9-2144AFC23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6351" y="958259"/>
              <a:ext cx="2065640" cy="2781131"/>
            </a:xfrm>
            <a:prstGeom prst="rect">
              <a:avLst/>
            </a:prstGeom>
          </p:spPr>
        </p:pic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5CE40374-348A-EF3C-D271-18E7DF83C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675"/>
            <a:stretch>
              <a:fillRect/>
            </a:stretch>
          </p:blipFill>
          <p:spPr>
            <a:xfrm>
              <a:off x="8615950" y="958260"/>
              <a:ext cx="2080959" cy="2781131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FD579808-B3F7-F964-CDC3-60A53445B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6351" y="3814933"/>
              <a:ext cx="4201454" cy="2373431"/>
            </a:xfrm>
            <a:prstGeom prst="rect">
              <a:avLst/>
            </a:prstGeom>
          </p:spPr>
        </p:pic>
      </p:grpSp>
      <p:pic>
        <p:nvPicPr>
          <p:cNvPr id="16" name="Billede 15">
            <a:extLst>
              <a:ext uri="{FF2B5EF4-FFF2-40B4-BE49-F238E27FC236}">
                <a16:creationId xmlns:a16="http://schemas.microsoft.com/office/drawing/2014/main" id="{50166561-8044-0C38-724B-8ECACFAF4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606" y="6173599"/>
            <a:ext cx="879241" cy="568353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AE3B7026-620F-6BB0-DB3E-ED5032BF2FE2}"/>
              </a:ext>
            </a:extLst>
          </p:cNvPr>
          <p:cNvSpPr txBox="1"/>
          <p:nvPr/>
        </p:nvSpPr>
        <p:spPr>
          <a:xfrm rot="2230287">
            <a:off x="503702" y="4860074"/>
            <a:ext cx="2445862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r>
              <a:rPr lang="da-DK" sz="2000" b="1" dirty="0">
                <a:solidFill>
                  <a:srgbClr val="FF0000"/>
                </a:solidFill>
                <a:latin typeface="Gotham" pitchFamily="50" charset="0"/>
                <a:cs typeface="Gotham" pitchFamily="50" charset="0"/>
              </a:rPr>
              <a:t>For </a:t>
            </a:r>
            <a:r>
              <a:rPr lang="da-DK" sz="2000" b="1" dirty="0" err="1">
                <a:solidFill>
                  <a:srgbClr val="FF0000"/>
                </a:solidFill>
                <a:latin typeface="Gotham" pitchFamily="50" charset="0"/>
                <a:cs typeface="Gotham" pitchFamily="50" charset="0"/>
              </a:rPr>
              <a:t>internal</a:t>
            </a:r>
            <a:r>
              <a:rPr lang="da-DK" sz="2000" b="1" dirty="0">
                <a:solidFill>
                  <a:srgbClr val="FF0000"/>
                </a:solidFill>
                <a:latin typeface="Gotham" pitchFamily="50" charset="0"/>
                <a:cs typeface="Gotham" pitchFamily="50" charset="0"/>
              </a:rPr>
              <a:t> </a:t>
            </a:r>
            <a:r>
              <a:rPr lang="da-DK" sz="2000" b="1" dirty="0" err="1">
                <a:solidFill>
                  <a:srgbClr val="FF0000"/>
                </a:solidFill>
                <a:latin typeface="Gotham" pitchFamily="50" charset="0"/>
                <a:cs typeface="Gotham" pitchFamily="50" charset="0"/>
              </a:rPr>
              <a:t>use</a:t>
            </a:r>
            <a:r>
              <a:rPr lang="da-DK" sz="2000" b="1" dirty="0">
                <a:solidFill>
                  <a:srgbClr val="FF0000"/>
                </a:solidFill>
                <a:latin typeface="Gotham" pitchFamily="50" charset="0"/>
                <a:cs typeface="Gotham" pitchFamily="50" charset="0"/>
              </a:rPr>
              <a:t> </a:t>
            </a:r>
            <a:r>
              <a:rPr lang="da-DK" sz="2000" b="1" dirty="0" err="1">
                <a:solidFill>
                  <a:srgbClr val="FF0000"/>
                </a:solidFill>
                <a:latin typeface="Gotham" pitchFamily="50" charset="0"/>
                <a:cs typeface="Gotham" pitchFamily="50" charset="0"/>
              </a:rPr>
              <a:t>only</a:t>
            </a:r>
            <a:r>
              <a:rPr lang="da-DK" sz="2000" b="1" dirty="0">
                <a:solidFill>
                  <a:srgbClr val="FF0000"/>
                </a:solidFill>
                <a:latin typeface="Gotham" pitchFamily="50" charset="0"/>
                <a:cs typeface="Gotham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77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12" baseType="lpstr">
      <vt:lpstr>Aptos</vt:lpstr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Sune Thorleifsson - Vectura Resource</cp:lastModifiedBy>
  <cp:revision>23</cp:revision>
  <dcterms:created xsi:type="dcterms:W3CDTF">2025-03-05T08:42:18Z</dcterms:created>
  <dcterms:modified xsi:type="dcterms:W3CDTF">2025-08-15T09:42:15Z</dcterms:modified>
</cp:coreProperties>
</file>